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3" r:id="rId4"/>
    <p:sldId id="272" r:id="rId5"/>
    <p:sldId id="258" r:id="rId6"/>
    <p:sldId id="270" r:id="rId7"/>
    <p:sldId id="271" r:id="rId8"/>
    <p:sldId id="275" r:id="rId9"/>
    <p:sldId id="277" r:id="rId10"/>
    <p:sldId id="276" r:id="rId11"/>
    <p:sldId id="278" r:id="rId12"/>
    <p:sldId id="259" r:id="rId13"/>
    <p:sldId id="265" r:id="rId14"/>
    <p:sldId id="279" r:id="rId15"/>
    <p:sldId id="261" r:id="rId16"/>
    <p:sldId id="262" r:id="rId17"/>
    <p:sldId id="280" r:id="rId18"/>
    <p:sldId id="281" r:id="rId19"/>
    <p:sldId id="282" r:id="rId20"/>
    <p:sldId id="283" r:id="rId21"/>
    <p:sldId id="266" r:id="rId22"/>
    <p:sldId id="269" r:id="rId23"/>
    <p:sldId id="274" r:id="rId24"/>
    <p:sldId id="263" r:id="rId25"/>
    <p:sldId id="26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作成者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93FF"/>
    <a:srgbClr val="B3B3FF"/>
    <a:srgbClr val="1919FF"/>
    <a:srgbClr val="6161FF"/>
    <a:srgbClr val="0000B0"/>
    <a:srgbClr val="2C13C3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94660"/>
  </p:normalViewPr>
  <p:slideViewPr>
    <p:cSldViewPr>
      <p:cViewPr varScale="1">
        <p:scale>
          <a:sx n="127" d="100"/>
          <a:sy n="127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96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D989-27B9-43FA-918D-BFE39E0E0F45}" type="datetimeFigureOut">
              <a:rPr kumimoji="1" lang="ja-JP" altLang="en-US" smtClean="0"/>
              <a:pPr/>
              <a:t>2009/7/6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47CAE-C3D9-4BAD-B0E4-28D757E25C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E28287AA-0D99-42CE-A71B-10FA9908BBF8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D7C167DB-EFF0-400D-96A1-6799F871DE5B}" type="slidenum">
              <a:rPr/>
              <a:pPr/>
              <a:t>&lt;#&gt;</a:t>
            </a:fld>
            <a:endParaRPr kumimoji="1" 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</a:t>
            </a:fld>
            <a:endParaRPr kumimoji="1" 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10</a:t>
            </a:fld>
            <a:endParaRPr kumimoji="1" 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11</a:t>
            </a:fld>
            <a:endParaRPr kumimoji="1" 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12</a:t>
            </a:fld>
            <a:endParaRPr kumimoji="1" 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13</a:t>
            </a:fld>
            <a:endParaRPr kumimoji="1" 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14</a:t>
            </a:fld>
            <a:endParaRPr kumimoji="1" 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15</a:t>
            </a:fld>
            <a:endParaRPr kumimoji="1" 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16</a:t>
            </a:fld>
            <a:endParaRPr kumimoji="1" 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17</a:t>
            </a:fld>
            <a:endParaRPr kumimoji="1" 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18</a:t>
            </a:fld>
            <a:endParaRPr kumimoji="1" 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19</a:t>
            </a:fld>
            <a:endParaRPr kumimoji="1" 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2</a:t>
            </a:fld>
            <a:endParaRPr kumimoji="1" 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20</a:t>
            </a:fld>
            <a:endParaRPr kumimoji="1" 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21</a:t>
            </a:fld>
            <a:endParaRPr kumimoji="1" 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22</a:t>
            </a:fld>
            <a:endParaRPr kumimoji="1" 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23</a:t>
            </a:fld>
            <a:endParaRPr kumimoji="1" 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24</a:t>
            </a:fld>
            <a:endParaRPr kumimoji="1" 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25</a:t>
            </a:fld>
            <a:endParaRPr kumimoji="1" 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3</a:t>
            </a:fld>
            <a:endParaRPr kumimoji="1" 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4</a:t>
            </a:fld>
            <a:endParaRPr kumimoji="1" 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5</a:t>
            </a:fld>
            <a:endParaRPr kumimoji="1" 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6</a:t>
            </a:fld>
            <a:endParaRPr kumimoji="1" 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7</a:t>
            </a:fld>
            <a:endParaRPr kumimoji="1" 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8</a:t>
            </a:fld>
            <a:endParaRPr kumimoji="1" 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kumimoji="1" lang="en-US" altLang="ja-JP" smtClean="0"/>
              <a:pPr/>
              <a:t>9</a:t>
            </a:fld>
            <a:endParaRPr kumimoji="1" 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 latinLnBrk="0">
              <a:buNone/>
              <a:defRPr kumimoji="1" lang="ja-JP"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/>
          </a:p>
        </p:txBody>
      </p:sp>
      <p:sp>
        <p:nvSpPr>
          <p:cNvPr id="28" name="Shap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 latinLnBrk="0">
              <a:defRPr kumimoji="1" lang="ja-JP" sz="4800" b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sp>
        <p:nvSpPr>
          <p:cNvPr id="15" name="Shap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16" name="Shap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/>
              <a:pPr algn="ctr"/>
              <a:t>&lt;#&gt;</a:t>
            </a:fld>
            <a:endParaRPr kumimoji="1" lang="ja-JP"/>
          </a:p>
        </p:txBody>
      </p:sp>
      <p:sp>
        <p:nvSpPr>
          <p:cNvPr id="17" name="Shap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14" name="Shap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15" name="Shap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 latinLnBrk="0">
              <a:defRPr kumimoji="1" lang="ja-JP"/>
            </a:lvl1pPr>
          </a:lstStyle>
          <a:p>
            <a:pPr algn="ctr"/>
            <a:fld id="{CEAB1635-7AB6-4A02-8F63-2344453D2D84}" type="slidenum">
              <a:rPr/>
              <a:pPr algn="ctr"/>
              <a:t>&lt;#&gt;</a:t>
            </a:fld>
            <a:endParaRPr kumimoji="1" lang="ja-JP"/>
          </a:p>
        </p:txBody>
      </p:sp>
      <p:sp>
        <p:nvSpPr>
          <p:cNvPr id="16" name="Shap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17" name="Shap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&lt;#&gt;</a:t>
            </a:fld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kumimoji="1" lang="ja-JP" sz="4800" b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latinLnBrk="0">
              <a:buNone/>
              <a:defRPr kumimoji="1" lang="ja-JP" sz="2000" spc="100" baseline="0">
                <a:solidFill>
                  <a:schemeClr val="tx2"/>
                </a:solidFill>
              </a:defRPr>
            </a:lvl1pPr>
            <a:lvl2pPr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&lt;#&gt;</a:t>
            </a:fld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11" name="Shap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13" name="Shap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&lt;#&gt;</a:t>
            </a:fld>
            <a:endParaRPr kumimoji="1" lang="ja-JP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2600" b="1">
                <a:solidFill>
                  <a:schemeClr val="tx2"/>
                </a:solidFill>
              </a:defRPr>
            </a:lvl1pPr>
            <a:lvl2pPr>
              <a:buNone/>
              <a:defRPr kumimoji="1" lang="ja-JP" sz="2000" b="1"/>
            </a:lvl2pPr>
            <a:lvl3pPr>
              <a:buNone/>
              <a:defRPr kumimoji="1" lang="ja-JP" sz="1800" b="1"/>
            </a:lvl3pPr>
            <a:lvl4pPr>
              <a:buNone/>
              <a:defRPr kumimoji="1" lang="ja-JP" sz="1600" b="1"/>
            </a:lvl4pPr>
            <a:lvl5pPr>
              <a:buNone/>
              <a:defRPr kumimoji="1" lang="ja-JP" sz="1600" b="1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32" name="Shap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34" name="Shap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 latinLnBrk="0">
              <a:defRPr kumimoji="1" lang="ja-JP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12" name="Shap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2600" b="1" baseline="0">
                <a:solidFill>
                  <a:schemeClr val="tx2"/>
                </a:solidFill>
              </a:defRPr>
            </a:lvl1pPr>
            <a:lvl2pPr>
              <a:buNone/>
              <a:defRPr kumimoji="1" lang="ja-JP" sz="2000" b="1"/>
            </a:lvl2pPr>
            <a:lvl3pPr>
              <a:buNone/>
              <a:defRPr kumimoji="1" lang="ja-JP" sz="1800" b="1"/>
            </a:lvl3pPr>
            <a:lvl4pPr>
              <a:buNone/>
              <a:defRPr kumimoji="1" lang="ja-JP" sz="1600" b="1"/>
            </a:lvl4pPr>
            <a:lvl5pPr>
              <a:buNone/>
              <a:defRPr kumimoji="1" lang="ja-JP" sz="1600" b="1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&lt;#&gt;</a:t>
            </a:fld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 latinLnBrk="0">
              <a:lnSpc>
                <a:spcPts val="2400"/>
              </a:lnSpc>
              <a:spcAft>
                <a:spcPts val="1000"/>
              </a:spcAft>
              <a:buNone/>
              <a:defRPr kumimoji="1" lang="ja-JP" sz="1600">
                <a:solidFill>
                  <a:schemeClr val="tx2"/>
                </a:solidFill>
              </a:defRPr>
            </a:lvl1pPr>
            <a:lvl2pPr>
              <a:buNone/>
              <a:defRPr kumimoji="1" lang="ja-JP" sz="1200"/>
            </a:lvl2pPr>
            <a:lvl3pPr>
              <a:buNone/>
              <a:defRPr kumimoji="1" lang="ja-JP" sz="1000"/>
            </a:lvl3pPr>
            <a:lvl4pPr>
              <a:buNone/>
              <a:defRPr kumimoji="1" lang="ja-JP" sz="900"/>
            </a:lvl4pPr>
            <a:lvl5pPr>
              <a:buNone/>
              <a:defRPr kumimoji="1" lang="ja-JP" sz="9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31" name="Shap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 latinLnBrk="0">
              <a:buNone/>
              <a:defRPr kumimoji="1" lang="ja-JP"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8" name="Shap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/>
              <a:pPr algn="ctr"/>
              <a:t>&lt;#&gt;</a:t>
            </a:fld>
            <a:endParaRPr kumimoji="1" lang="ja-JP"/>
          </a:p>
        </p:txBody>
      </p:sp>
      <p:sp>
        <p:nvSpPr>
          <p:cNvPr id="10" name="Shap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1" lang="ja-JP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 latinLnBrk="0">
              <a:buNone/>
              <a:defRPr kumimoji="1" lang="ja-JP"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 latinLnBrk="0">
              <a:buNone/>
              <a:defRPr kumimoji="1" lang="ja-JP" sz="32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 latinLnBrk="0">
              <a:lnSpc>
                <a:spcPts val="2400"/>
              </a:lnSpc>
              <a:spcAft>
                <a:spcPts val="1000"/>
              </a:spcAft>
              <a:buFontTx/>
              <a:buNone/>
              <a:defRPr kumimoji="1" lang="ja-JP" sz="1600" b="0">
                <a:solidFill>
                  <a:schemeClr val="tx2"/>
                </a:solidFill>
              </a:defRPr>
            </a:lvl1pPr>
            <a:lvl2pPr>
              <a:defRPr kumimoji="1" lang="ja-JP" sz="1200"/>
            </a:lvl2pPr>
            <a:lvl3pPr>
              <a:defRPr kumimoji="1" lang="ja-JP" sz="1000"/>
            </a:lvl3pPr>
            <a:lvl4pPr>
              <a:defRPr kumimoji="1" lang="ja-JP" sz="900"/>
            </a:lvl4pPr>
            <a:lvl5pPr>
              <a:defRPr kumimoji="1" lang="ja-JP" sz="9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8" name="Shap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/>
              <a:pPr/>
              <a:t>2006/9/6</a:t>
            </a:fld>
            <a:endParaRPr kumimoji="1" lang="ja-JP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/>
              <a:pPr algn="ctr"/>
              <a:t>&lt;#&gt;</a:t>
            </a:fld>
            <a:endParaRPr kumimoji="1" lang="ja-JP"/>
          </a:p>
        </p:txBody>
      </p:sp>
      <p:sp>
        <p:nvSpPr>
          <p:cNvPr id="10" name="Shap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kumimoji="1" lang="ja-JP"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/>
              <a:pPr/>
              <a:t>2006/9/6</a:t>
            </a:fld>
            <a:endParaRPr kumimoji="1" lang="ja-JP" sz="120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latinLnBrk="0">
              <a:defRPr kumimoji="1" lang="ja-JP" sz="1200">
                <a:solidFill>
                  <a:schemeClr val="tx2"/>
                </a:solidFill>
              </a:defRPr>
            </a:lvl1pPr>
          </a:lstStyle>
          <a:p>
            <a:pPr algn="r"/>
            <a:endParaRPr kumimoji="1" lang="ja-JP" sz="120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latinLnBrk="0">
              <a:defRPr kumimoji="1" lang="ja-JP"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/>
              <a:pPr algn="ctr"/>
              <a:t>&lt;#&gt;</a:t>
            </a:fld>
            <a:endParaRPr kumimoji="1" lang="ja-JP" sz="1600" baseline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1" lang="ja-JP"/>
              <a:t>マスタ タイトルの書式設定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1" lang="ja-JP" sz="4200" b="0" kern="1200" spc="-100" baseline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1" lang="ja-JP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1" lang="ja-JP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1" lang="ja-JP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1" lang="ja-JP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1" lang="ja-JP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1" lang="ja-JP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1" lang="ja-JP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1" lang="ja-JP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intl/ja/appengine/docs/java/jrewhitelist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midnightcoders.com/blog/2009/04/running-weborb-for-java-in-google-app.html" TargetMode="External"/><Relationship Id="rId7" Type="http://schemas.openxmlformats.org/officeDocument/2006/relationships/hyperlink" Target="http://martinzoldano.blogspot.com/2009/04/appengine-adobe-blazeds-fix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aniteds.org/confluence/display/INTRO/2009/06/18/Granite+Data+Services+2.0.0.GA+released" TargetMode="External"/><Relationship Id="rId5" Type="http://schemas.openxmlformats.org/officeDocument/2006/relationships/hyperlink" Target="http://graniteds.blogspot.com/2009/04/graniteds-20-on-google-app-engine.html" TargetMode="External"/><Relationship Id="rId4" Type="http://schemas.openxmlformats.org/officeDocument/2006/relationships/hyperlink" Target="http://www.themidnightcoders.com/products/weborb-for-java/overview.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amfsample.appspot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pengine.google.com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h.develop.jp/flex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intl/ja/appengine/docs/quota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5143512"/>
            <a:ext cx="8305800" cy="1143000"/>
          </a:xfrm>
        </p:spPr>
        <p:txBody>
          <a:bodyPr anchor="b"/>
          <a:lstStyle/>
          <a:p>
            <a:pPr algn="r"/>
            <a:r>
              <a:rPr kumimoji="1" lang="en-US" altLang="ja-JP" sz="1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FxUG in Toyama</a:t>
            </a:r>
            <a:r>
              <a:rPr lang="ja-JP" altLang="en-US" sz="1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1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#1	2009.7.4</a:t>
            </a:r>
            <a:endParaRPr kumimoji="1" lang="ja-JP" sz="1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Flex</a:t>
            </a:r>
            <a:r>
              <a:rPr lang="ja-JP" altLang="ja-JP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br>
              <a:rPr lang="en-US" altLang="ja-JP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altLang="ja-JP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Google App Engine for </a:t>
            </a:r>
            <a:r>
              <a:rPr lang="en-US" altLang="ja-JP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Java</a:t>
            </a:r>
            <a:endParaRPr kumimoji="1" lang="ja-JP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28596" y="3643322"/>
            <a:ext cx="8305800" cy="114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1" lang="en-US" altLang="ja-JP" sz="2200" b="0" i="0" u="none" strike="noStrike" kern="1200" cap="none" spc="100" normalizeH="0" baseline="0" noProof="0" dirty="0" smtClean="0">
                <a:ln>
                  <a:noFill/>
                </a:ln>
                <a:solidFill>
                  <a:srgbClr val="9393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Presented by wacky</a:t>
            </a:r>
            <a:endParaRPr kumimoji="1" lang="ja-JP" sz="2200" b="0" i="0" u="none" strike="noStrike" kern="1200" cap="none" spc="100" normalizeH="0" baseline="0" noProof="0" dirty="0">
              <a:ln>
                <a:noFill/>
              </a:ln>
              <a:solidFill>
                <a:srgbClr val="9393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デプロイがすごく簡単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負荷に応じて自動的にスケールアウト</a:t>
            </a:r>
            <a:endParaRPr lang="en-US" altLang="ja-JP" dirty="0" smtClean="0"/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endParaRPr lang="en-US" altLang="ja-JP" dirty="0" smtClean="0"/>
          </a:p>
          <a:p>
            <a:r>
              <a:rPr lang="ja-JP" altLang="en-US" dirty="0" smtClean="0"/>
              <a:t>ローカルデバッグ用の環境が提供されている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複数</a:t>
            </a:r>
            <a:r>
              <a:rPr lang="en-US" altLang="ja-JP" dirty="0" smtClean="0"/>
              <a:t>Version</a:t>
            </a:r>
            <a:r>
              <a:rPr lang="ja-JP" altLang="en-US" dirty="0" smtClean="0"/>
              <a:t>を同時に実行可能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アプリケーションの管理コンソールがある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リソース使用状況が詳細にわかる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URL</a:t>
            </a:r>
            <a:r>
              <a:rPr lang="ja-JP" altLang="en-US" dirty="0" smtClean="0"/>
              <a:t>別のアクセス回数、平均処理時間も分かる</a:t>
            </a:r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良い事も書いておこう</a:t>
            </a:r>
            <a:r>
              <a:rPr lang="en-US" altLang="ja-JP" dirty="0" smtClean="0"/>
              <a:t>…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928662" y="2786058"/>
            <a:ext cx="71417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ja-JP" altLang="en-US" sz="5400" b="1" dirty="0" smtClean="0">
                <a:ln/>
                <a:solidFill>
                  <a:schemeClr val="accent3"/>
                </a:solidFill>
              </a:rPr>
              <a:t>ここからが本題です</a:t>
            </a:r>
            <a:endParaRPr lang="ja-JP" altLang="en-US" sz="54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ja-JP" dirty="0" smtClean="0"/>
              <a:t>Action Message Format</a:t>
            </a:r>
            <a:r>
              <a:rPr lang="ja-JP" altLang="en-US" dirty="0" smtClean="0"/>
              <a:t>の略です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Adobe LiveCycleDS</a:t>
            </a:r>
            <a:r>
              <a:rPr lang="ja-JP" altLang="en-US" dirty="0" smtClean="0"/>
              <a:t>をオープンソース化した</a:t>
            </a:r>
            <a:r>
              <a:rPr lang="en-US" altLang="ja-JP" dirty="0" smtClean="0"/>
              <a:t>BlazeDS</a:t>
            </a:r>
            <a:r>
              <a:rPr lang="ja-JP" altLang="en-US" dirty="0" smtClean="0"/>
              <a:t>が有名</a:t>
            </a:r>
            <a:endParaRPr lang="en-US" altLang="ja-JP" dirty="0" smtClean="0"/>
          </a:p>
          <a:p>
            <a:pPr marL="274320" lvl="3" indent="-274320">
              <a:spcBef>
                <a:spcPts val="600"/>
              </a:spcBef>
              <a:buClr>
                <a:schemeClr val="accent2"/>
              </a:buClr>
              <a:buNone/>
            </a:pPr>
            <a:r>
              <a:rPr lang="ja-JP" altLang="en-US" dirty="0" smtClean="0"/>
              <a:t>（</a:t>
            </a:r>
            <a:r>
              <a:rPr lang="en-US" altLang="ja-JP" dirty="0" smtClean="0"/>
              <a:t>※</a:t>
            </a:r>
            <a:r>
              <a:rPr lang="ja-JP" altLang="en-US" dirty="0" smtClean="0"/>
              <a:t>最近、初めて</a:t>
            </a:r>
            <a:r>
              <a:rPr lang="en-US" altLang="ja-JP" dirty="0" smtClean="0"/>
              <a:t>AMF</a:t>
            </a:r>
            <a:r>
              <a:rPr lang="ja-JP" altLang="en-US" dirty="0" smtClean="0"/>
              <a:t>通信を使ったのは秘密です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長所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自動でシリアライズ・デシリアライズ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カスタムクラスも自動変換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Flex</a:t>
            </a:r>
            <a:r>
              <a:rPr lang="ja-JP" altLang="en-US" dirty="0" smtClean="0"/>
              <a:t>側の処理がビルドインで高速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通信データがコンパクト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gzip</a:t>
            </a:r>
            <a:r>
              <a:rPr lang="ja-JP" altLang="en-US" dirty="0" smtClean="0"/>
              <a:t>形式で圧縮してから送信</a:t>
            </a:r>
            <a:endParaRPr lang="en-US" altLang="ja-JP" dirty="0" smtClean="0"/>
          </a:p>
          <a:p>
            <a:r>
              <a:rPr lang="ja-JP" altLang="en-US" dirty="0" smtClean="0"/>
              <a:t>短所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Adobe</a:t>
            </a:r>
            <a:r>
              <a:rPr lang="ja-JP" altLang="en-US" dirty="0" smtClean="0"/>
              <a:t>独自形式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サーバ資産が、</a:t>
            </a:r>
            <a:r>
              <a:rPr lang="en-US" altLang="ja-JP" dirty="0" smtClean="0"/>
              <a:t>Flex</a:t>
            </a:r>
            <a:r>
              <a:rPr lang="ja-JP" altLang="en-US" dirty="0" smtClean="0"/>
              <a:t>専用になってしまう？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あまり依存しないみたいです（設定ファイルだけ依存？）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仕様は公開されています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バイナリ形式で可読性が低い</a:t>
            </a:r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AMF</a:t>
            </a:r>
            <a:r>
              <a:rPr kumimoji="1" lang="ja-JP" altLang="en-US" dirty="0" smtClean="0"/>
              <a:t>とは？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設定してみました</a:t>
            </a:r>
            <a:r>
              <a:rPr lang="en-US" altLang="ja-JP" dirty="0" smtClean="0"/>
              <a:t>…</a:t>
            </a:r>
            <a:endParaRPr kumimoji="1" lang="en-US" altLang="ja-JP" dirty="0" smtClean="0"/>
          </a:p>
          <a:p>
            <a:r>
              <a:rPr lang="ja-JP" altLang="en-US" dirty="0" smtClean="0"/>
              <a:t>動きません</a:t>
            </a:r>
            <a:r>
              <a:rPr lang="en-US" altLang="ja-JP" dirty="0" smtClean="0"/>
              <a:t>…(</a:t>
            </a:r>
            <a:r>
              <a:rPr lang="ja-JP" altLang="en-US" dirty="0" smtClean="0"/>
              <a:t>涙</a:t>
            </a:r>
            <a:r>
              <a:rPr lang="en-US" altLang="ja-JP" dirty="0" smtClean="0"/>
              <a:t>)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Google App Engine</a:t>
            </a:r>
            <a:r>
              <a:rPr lang="ja-JP" altLang="en-US" dirty="0" smtClean="0"/>
              <a:t>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サポートしていない</a:t>
            </a:r>
            <a:r>
              <a:rPr lang="en-US" altLang="ja-JP" dirty="0" smtClean="0"/>
              <a:t>Java API</a:t>
            </a:r>
            <a:r>
              <a:rPr lang="ja-JP" altLang="en-US" dirty="0" smtClean="0"/>
              <a:t>を使用していますね</a:t>
            </a:r>
            <a:r>
              <a:rPr lang="en-US" altLang="ja-JP" dirty="0" smtClean="0"/>
              <a:t>…</a:t>
            </a:r>
          </a:p>
          <a:p>
            <a:pPr>
              <a:buNone/>
            </a:pPr>
            <a:endParaRPr kumimoji="1"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BlazeDS (</a:t>
            </a:r>
            <a:r>
              <a:rPr kumimoji="1" lang="ja-JP" altLang="en-US" dirty="0" smtClean="0"/>
              <a:t>設定</a:t>
            </a:r>
            <a:r>
              <a:rPr kumimoji="1" lang="en-US" altLang="ja-JP" dirty="0" smtClean="0"/>
              <a:t>)</a:t>
            </a:r>
            <a:endParaRPr kumimoji="1" 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500034" y="5715016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The JRE Class White List</a:t>
            </a:r>
            <a:endParaRPr lang="en-US" altLang="ja-JP" dirty="0" smtClean="0"/>
          </a:p>
          <a:p>
            <a:r>
              <a:rPr lang="en-US" altLang="ja-JP" dirty="0" smtClean="0"/>
              <a:t>    </a:t>
            </a:r>
            <a:r>
              <a:rPr lang="en-US" altLang="ja-JP" dirty="0" smtClean="0">
                <a:hlinkClick r:id="rId3"/>
              </a:rPr>
              <a:t>http://code.google.com/intl/ja/appengine/docs/java/jrewhitelist.html</a:t>
            </a:r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8662" y="2714620"/>
            <a:ext cx="714380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[</a:t>
            </a:r>
            <a:r>
              <a:rPr lang="en-US" altLang="ja-JP" dirty="0" err="1" smtClean="0"/>
              <a:t>amfsample</a:t>
            </a:r>
            <a:r>
              <a:rPr lang="en-US" altLang="ja-JP" dirty="0" smtClean="0"/>
              <a:t>/test.334570280228619442].&lt;</a:t>
            </a:r>
            <a:r>
              <a:rPr lang="en-US" altLang="ja-JP" dirty="0" err="1" smtClean="0"/>
              <a:t>stderr</a:t>
            </a:r>
            <a:r>
              <a:rPr lang="en-US" altLang="ja-JP" dirty="0" smtClean="0"/>
              <a:t>&gt;: **** </a:t>
            </a:r>
            <a:r>
              <a:rPr lang="en-US" altLang="ja-JP" dirty="0" err="1" smtClean="0"/>
              <a:t>MessageBrokerServlet</a:t>
            </a:r>
            <a:r>
              <a:rPr lang="en-US" altLang="ja-JP" dirty="0" smtClean="0"/>
              <a:t> failed to initialize due to runtime exception: Error: </a:t>
            </a:r>
            <a:r>
              <a:rPr lang="en-US" altLang="ja-JP" dirty="0" err="1" smtClean="0"/>
              <a:t>java.lang.NoClassDefFoundError</a:t>
            </a:r>
            <a:r>
              <a:rPr lang="en-US" altLang="ja-JP" dirty="0" smtClean="0"/>
              <a:t>: </a:t>
            </a:r>
            <a:r>
              <a:rPr lang="en-US" altLang="ja-JP" dirty="0" err="1" smtClean="0"/>
              <a:t>java.lang.management.ManagementFactory</a:t>
            </a:r>
            <a:r>
              <a:rPr lang="en-US" altLang="ja-JP" dirty="0" smtClean="0"/>
              <a:t> is a restricted class. Please see the Google App Engine developer's guide for more details. 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571472" y="1714488"/>
            <a:ext cx="800105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ja-JP" altLang="en-US" sz="5400" b="1" dirty="0" smtClean="0">
                <a:ln/>
                <a:solidFill>
                  <a:schemeClr val="accent3"/>
                </a:solidFill>
              </a:rPr>
              <a:t>ご清聴、</a:t>
            </a:r>
            <a:endParaRPr lang="en-US" altLang="ja-JP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ja-JP" altLang="en-US" sz="5400" b="1" dirty="0" smtClean="0">
                <a:ln/>
                <a:solidFill>
                  <a:schemeClr val="accent3"/>
                </a:solidFill>
              </a:rPr>
              <a:t>ありがとうございました</a:t>
            </a:r>
            <a:endParaRPr lang="en-US" altLang="ja-JP" sz="5400" b="1" dirty="0" smtClean="0">
              <a:ln/>
              <a:solidFill>
                <a:schemeClr val="accent3"/>
              </a:solidFill>
            </a:endParaRPr>
          </a:p>
          <a:p>
            <a:pPr algn="ctr"/>
            <a:endParaRPr lang="en-US" altLang="ja-JP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n-US" altLang="ja-JP" sz="5400" b="1" dirty="0" smtClean="0">
                <a:ln/>
                <a:solidFill>
                  <a:schemeClr val="accent3"/>
                </a:solidFill>
              </a:rPr>
              <a:t>m(_ _)m</a:t>
            </a:r>
            <a:endParaRPr lang="ja-JP" altLang="en-US" sz="54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もうちょっと調べてみました</a:t>
            </a:r>
            <a:r>
              <a:rPr kumimoji="1" lang="en-US" altLang="ja-JP" dirty="0" smtClean="0"/>
              <a:t>…</a:t>
            </a:r>
          </a:p>
          <a:p>
            <a:r>
              <a:rPr lang="en-US" altLang="ja-JP" dirty="0" smtClean="0"/>
              <a:t>GAE</a:t>
            </a:r>
            <a:r>
              <a:rPr lang="ja-JP" altLang="en-US" dirty="0" smtClean="0"/>
              <a:t>で</a:t>
            </a:r>
            <a:r>
              <a:rPr kumimoji="1" lang="ja-JP" altLang="en-US" dirty="0" smtClean="0"/>
              <a:t>実績のある</a:t>
            </a:r>
            <a:r>
              <a:rPr kumimoji="1" lang="en-US" altLang="ja-JP" dirty="0" smtClean="0"/>
              <a:t>AMF</a:t>
            </a:r>
            <a:r>
              <a:rPr kumimoji="1" lang="ja-JP" altLang="en-US" dirty="0" smtClean="0"/>
              <a:t>通信可能なライブラリ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WebORB</a:t>
            </a:r>
          </a:p>
          <a:p>
            <a:pPr lvl="2"/>
            <a:r>
              <a:rPr lang="en-US" altLang="ja-JP" dirty="0" smtClean="0">
                <a:hlinkClick r:id="rId3"/>
              </a:rPr>
              <a:t>http://www.themidnightcoders.com/blog/2009/04/running-weborb-for-java-in-google-app.html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4"/>
              </a:rPr>
              <a:t>http://www.themidnightcoders.com/products/weborb-for-java/overview.html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r>
              <a:rPr lang="en-US" altLang="ja-JP" dirty="0" smtClean="0"/>
              <a:t>GraniteDS</a:t>
            </a:r>
          </a:p>
          <a:p>
            <a:pPr lvl="2"/>
            <a:r>
              <a:rPr lang="en-US" altLang="ja-JP" dirty="0" smtClean="0">
                <a:hlinkClick r:id="rId5"/>
              </a:rPr>
              <a:t>http://graniteds.blogspot.com/2009/04/graniteds-20-on-google-app-engine.html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6"/>
              </a:rPr>
              <a:t>http://www.graniteds.org/confluence/display/INTRO/2009/06/18/Granite+Data+Services+2.0.0.GA+released</a:t>
            </a:r>
            <a:endParaRPr lang="en-US" altLang="ja-JP" dirty="0" smtClean="0"/>
          </a:p>
          <a:p>
            <a:pPr lvl="2"/>
            <a:endParaRPr kumimoji="1" lang="en-US" altLang="ja-JP" dirty="0" smtClean="0"/>
          </a:p>
          <a:p>
            <a:r>
              <a:rPr kumimoji="1" lang="ja-JP" altLang="en-US" dirty="0" smtClean="0"/>
              <a:t>でも、こんな記述もある</a:t>
            </a:r>
            <a:r>
              <a:rPr lang="en-US" altLang="ja-JP" dirty="0" smtClean="0"/>
              <a:t>…</a:t>
            </a:r>
          </a:p>
          <a:p>
            <a:pPr lvl="2"/>
            <a:r>
              <a:rPr lang="en-US" altLang="ja-JP" dirty="0" smtClean="0">
                <a:hlinkClick r:id="rId7"/>
              </a:rPr>
              <a:t>http://martinzoldano.blogspot.com/2009/04/appengine-adobe-blazeds-fix.html</a:t>
            </a:r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嘘です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ごめんなさい</a:t>
            </a:r>
            <a:r>
              <a:rPr kumimoji="1" lang="en-US" altLang="ja-JP" dirty="0" smtClean="0"/>
              <a:t>…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でも、制限が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lang="en-US" altLang="ja-JP" dirty="0" smtClean="0"/>
              <a:t>Remoting(RCP)</a:t>
            </a:r>
            <a:r>
              <a:rPr lang="ja-JP" altLang="en-US" dirty="0" smtClean="0"/>
              <a:t>しか動かないみたいです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サービスの同時実行が不安定</a:t>
            </a:r>
            <a:endParaRPr kumimoji="1" lang="en-US" altLang="ja-JP" dirty="0" smtClean="0"/>
          </a:p>
          <a:p>
            <a:pPr lvl="2">
              <a:buNone/>
            </a:pPr>
            <a:endParaRPr kumimoji="1" lang="ja-JP" dirty="0" smtClean="0"/>
          </a:p>
          <a:p>
            <a:endParaRPr kumimoji="1" lang="ja-JP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動きました！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お断り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前述の制限がある設定方法です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前提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Eclipse</a:t>
            </a:r>
            <a:r>
              <a:rPr lang="ja-JP" altLang="en-US" dirty="0" smtClean="0"/>
              <a:t> </a:t>
            </a:r>
            <a:r>
              <a:rPr lang="en-US" altLang="ja-JP" dirty="0" smtClean="0"/>
              <a:t>3.4 (Ganymede)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Adobe Flex Builder 3.0.2 Plug-in</a:t>
            </a:r>
          </a:p>
          <a:p>
            <a:pPr lvl="1"/>
            <a:r>
              <a:rPr kumimoji="1" lang="en-US" altLang="ja-JP" dirty="0" smtClean="0"/>
              <a:t>Google App Engine for Java</a:t>
            </a:r>
          </a:p>
          <a:p>
            <a:pPr lvl="2"/>
            <a:r>
              <a:rPr lang="en-US" altLang="ja-JP" dirty="0" smtClean="0"/>
              <a:t>ID</a:t>
            </a:r>
            <a:r>
              <a:rPr lang="ja-JP" altLang="en-US" dirty="0" smtClean="0"/>
              <a:t>登録</a:t>
            </a:r>
            <a:r>
              <a:rPr lang="en-US" altLang="ja-JP" dirty="0" smtClean="0"/>
              <a:t>(</a:t>
            </a:r>
            <a:r>
              <a:rPr lang="ja-JP" altLang="en-US" dirty="0" smtClean="0"/>
              <a:t>携帯必須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更新サイト</a:t>
            </a:r>
            <a:r>
              <a:rPr lang="en-US" altLang="ja-JP" dirty="0" smtClean="0"/>
              <a:t>: http://dl.google.com/eclipse/plugin/3.4</a:t>
            </a:r>
          </a:p>
          <a:p>
            <a:pPr lvl="3"/>
            <a:r>
              <a:rPr lang="en-US" altLang="ja-JP" dirty="0" smtClean="0"/>
              <a:t>Google Plugin for Eclipse 3.4</a:t>
            </a:r>
          </a:p>
          <a:p>
            <a:pPr lvl="3"/>
            <a:r>
              <a:rPr lang="en-US" altLang="ja-JP" dirty="0" smtClean="0"/>
              <a:t>Google App Engine SDK for Java 1.2.1 (2009/5/13)</a:t>
            </a:r>
          </a:p>
          <a:p>
            <a:pPr lvl="2"/>
            <a:endParaRPr kumimoji="1" lang="ja-JP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BlazeDS</a:t>
            </a:r>
            <a:r>
              <a:rPr kumimoji="1" lang="ja-JP" altLang="en-US" dirty="0" smtClean="0"/>
              <a:t>設定方法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kumimoji="1" lang="ja-JP" altLang="en-US" dirty="0" smtClean="0"/>
              <a:t>前提</a:t>
            </a:r>
            <a:r>
              <a:rPr kumimoji="1" lang="en-US" altLang="ja-JP" dirty="0" smtClean="0"/>
              <a:t>)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設定手順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Web Application Project(GAE)</a:t>
            </a:r>
            <a:r>
              <a:rPr kumimoji="1" lang="ja-JP" altLang="en-US" dirty="0" smtClean="0"/>
              <a:t>を作成する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WEB-INF/appengine-web.xml</a:t>
            </a:r>
          </a:p>
          <a:p>
            <a:pPr lvl="3"/>
            <a:r>
              <a:rPr lang="en-US" altLang="ja-JP" dirty="0" smtClean="0"/>
              <a:t>a</a:t>
            </a:r>
            <a:r>
              <a:rPr kumimoji="1" lang="en-US" altLang="ja-JP" dirty="0" smtClean="0"/>
              <a:t>pplication</a:t>
            </a:r>
          </a:p>
          <a:p>
            <a:pPr lvl="3"/>
            <a:r>
              <a:rPr lang="en-US" altLang="ja-JP" dirty="0" smtClean="0"/>
              <a:t>version</a:t>
            </a:r>
          </a:p>
          <a:p>
            <a:pPr lvl="3"/>
            <a:r>
              <a:rPr lang="en-US" altLang="ja-JP" dirty="0" smtClean="0"/>
              <a:t>session-enabled</a:t>
            </a:r>
          </a:p>
          <a:p>
            <a:pPr lvl="1"/>
            <a:r>
              <a:rPr kumimoji="1" lang="en-US" altLang="ja-JP" dirty="0" smtClean="0"/>
              <a:t>BlazeDS</a:t>
            </a:r>
            <a:r>
              <a:rPr kumimoji="1" lang="ja-JP" altLang="en-US" dirty="0" smtClean="0"/>
              <a:t>を追加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b</a:t>
            </a:r>
            <a:r>
              <a:rPr kumimoji="1" lang="en-US" altLang="ja-JP" dirty="0" smtClean="0"/>
              <a:t>lazeds.war</a:t>
            </a:r>
            <a:r>
              <a:rPr kumimoji="1" lang="ja-JP" altLang="en-US" dirty="0" smtClean="0"/>
              <a:t>を、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アプリケーションルート</a:t>
            </a:r>
            <a:r>
              <a:rPr kumimoji="1" lang="ja-JP" altLang="en-US" dirty="0" smtClean="0"/>
              <a:t>にインポート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WEB-INF/flex/services-config.xml</a:t>
            </a:r>
          </a:p>
          <a:p>
            <a:pPr lvl="2"/>
            <a:r>
              <a:rPr kumimoji="1" lang="en-US" altLang="ja-JP" dirty="0" smtClean="0"/>
              <a:t>WEB-INF/flex/remoting-config.xml	</a:t>
            </a:r>
          </a:p>
          <a:p>
            <a:pPr lvl="1"/>
            <a:r>
              <a:rPr lang="en-US" altLang="ja-JP" dirty="0" smtClean="0"/>
              <a:t>Flex Project</a:t>
            </a:r>
            <a:r>
              <a:rPr lang="ja-JP" altLang="en-US" dirty="0" smtClean="0"/>
              <a:t>を作成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http://learn.adobe.com/wiki/display/Flex/Creating+Flex+Builder+Projects+that+Use+Server+Technologies</a:t>
            </a:r>
            <a:endParaRPr kumimoji="1" lang="en-US" altLang="ja-JP" dirty="0" smtClean="0"/>
          </a:p>
          <a:p>
            <a:pPr lvl="2"/>
            <a:endParaRPr kumimoji="1" lang="ja-JP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BlazeDS</a:t>
            </a:r>
            <a:r>
              <a:rPr kumimoji="1" lang="ja-JP" altLang="en-US" dirty="0" smtClean="0"/>
              <a:t>設定方法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本編</a:t>
            </a:r>
            <a:r>
              <a:rPr kumimoji="1" lang="en-US" altLang="ja-JP" dirty="0" smtClean="0"/>
              <a:t>)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ここまでの設定で、ローカル実行は可能です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でも、</a:t>
            </a:r>
            <a:r>
              <a:rPr lang="en-US" altLang="ja-JP" dirty="0" smtClean="0"/>
              <a:t>GAE</a:t>
            </a:r>
            <a:r>
              <a:rPr lang="ja-JP" altLang="en-US" dirty="0" smtClean="0"/>
              <a:t>にデプロイして実行するとエラーに</a:t>
            </a:r>
            <a:r>
              <a:rPr lang="en-US" altLang="ja-JP" dirty="0" smtClean="0"/>
              <a:t>…</a:t>
            </a:r>
            <a:br>
              <a:rPr lang="en-US" altLang="ja-JP" dirty="0" smtClean="0"/>
            </a:br>
            <a:r>
              <a:rPr lang="ja-JP" altLang="en-US" dirty="0" smtClean="0"/>
              <a:t>下記２項目の暫定処置が必要です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BlazeDS</a:t>
            </a:r>
            <a:r>
              <a:rPr lang="ja-JP" altLang="en-US" dirty="0" smtClean="0"/>
              <a:t>の管理機能を無効化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WEB-INF/flex/services-config.xml</a:t>
            </a:r>
          </a:p>
          <a:p>
            <a:pPr lvl="2"/>
            <a:r>
              <a:rPr lang="en-US" altLang="ja-JP" dirty="0" smtClean="0"/>
              <a:t>manageable</a:t>
            </a:r>
            <a:r>
              <a:rPr lang="ja-JP" altLang="en-US" dirty="0" smtClean="0"/>
              <a:t>を</a:t>
            </a:r>
            <a:r>
              <a:rPr lang="en-US" altLang="ja-JP" dirty="0" smtClean="0"/>
              <a:t>false</a:t>
            </a:r>
            <a:r>
              <a:rPr lang="ja-JP" altLang="en-US" dirty="0" smtClean="0"/>
              <a:t>に変更</a:t>
            </a:r>
            <a:endParaRPr lang="en-US" altLang="ja-JP" dirty="0" smtClean="0"/>
          </a:p>
          <a:p>
            <a:r>
              <a:rPr lang="ja-JP" altLang="en-US" dirty="0" smtClean="0"/>
              <a:t>セッション重複エラーを潰す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BaseHTTPEndpoint</a:t>
            </a:r>
            <a:r>
              <a:rPr lang="ja-JP" altLang="en-US" dirty="0" smtClean="0"/>
              <a:t>を修正する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>
              <a:buNone/>
            </a:pPr>
            <a:r>
              <a:rPr lang="en-US" altLang="ja-JP" sz="2000" dirty="0" smtClean="0"/>
              <a:t>※BufferedInputStream</a:t>
            </a:r>
            <a:r>
              <a:rPr lang="ja-JP" altLang="en-US" sz="2000" dirty="0" smtClean="0"/>
              <a:t>でラップする修正は不要</a:t>
            </a:r>
            <a:endParaRPr lang="en-US" altLang="ja-JP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BlazeDS</a:t>
            </a:r>
            <a:r>
              <a:rPr kumimoji="1" lang="ja-JP" altLang="en-US" dirty="0" smtClean="0"/>
              <a:t>設定方法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暫定処置</a:t>
            </a:r>
            <a:r>
              <a:rPr kumimoji="1" lang="en-US" altLang="ja-JP" dirty="0" smtClean="0"/>
              <a:t>)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Flex</a:t>
            </a:r>
            <a:r>
              <a:rPr lang="ja-JP" altLang="en-US" dirty="0" smtClean="0"/>
              <a:t>楽しい～</a:t>
            </a:r>
            <a:r>
              <a:rPr lang="en-US" altLang="ja-JP" dirty="0" smtClean="0"/>
              <a:t>(2007</a:t>
            </a:r>
            <a:r>
              <a:rPr lang="ja-JP" altLang="en-US" dirty="0" smtClean="0"/>
              <a:t>年末から始めました）</a:t>
            </a:r>
            <a:endParaRPr kumimoji="1" lang="ja-JP" dirty="0"/>
          </a:p>
          <a:p>
            <a:r>
              <a:rPr kumimoji="1" lang="ja-JP" altLang="en-US" dirty="0" smtClean="0"/>
              <a:t>でも、本格的に作るならサーバが欲しいなぁ</a:t>
            </a:r>
            <a:r>
              <a:rPr lang="ja-JP" altLang="en-US" dirty="0" smtClean="0"/>
              <a:t>～</a:t>
            </a:r>
            <a:endParaRPr kumimoji="1" lang="en-US" altLang="ja-JP" dirty="0" smtClean="0"/>
          </a:p>
          <a:p>
            <a:r>
              <a:rPr lang="ja-JP" altLang="en-US" dirty="0" smtClean="0"/>
              <a:t>サーバ持つとお金がかかるのよね</a:t>
            </a:r>
            <a:r>
              <a:rPr lang="en-US" altLang="ja-JP" dirty="0" smtClean="0"/>
              <a:t>…</a:t>
            </a:r>
          </a:p>
          <a:p>
            <a:endParaRPr lang="en-US" altLang="ja-JP" dirty="0" smtClean="0"/>
          </a:p>
          <a:p>
            <a:r>
              <a:rPr kumimoji="1" lang="ja-JP" altLang="en-US" dirty="0" smtClean="0"/>
              <a:t>お？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が無料で使える</a:t>
            </a:r>
            <a:r>
              <a:rPr lang="ja-JP" altLang="en-US" dirty="0" smtClean="0"/>
              <a:t>サーバが公開されている？</a:t>
            </a:r>
            <a:endParaRPr lang="en-US" altLang="ja-JP" dirty="0" smtClean="0"/>
          </a:p>
          <a:p>
            <a:r>
              <a:rPr lang="ja-JP" altLang="en-US" dirty="0" smtClean="0"/>
              <a:t>さすが</a:t>
            </a:r>
            <a:r>
              <a:rPr lang="en-US" altLang="ja-JP" dirty="0" smtClean="0"/>
              <a:t>Google</a:t>
            </a:r>
            <a:r>
              <a:rPr lang="ja-JP" altLang="en-US" dirty="0" smtClean="0"/>
              <a:t>さん、太っ腹！</a:t>
            </a:r>
            <a:endParaRPr lang="en-US" altLang="ja-JP" dirty="0" smtClean="0"/>
          </a:p>
          <a:p>
            <a:r>
              <a:rPr lang="ja-JP" altLang="en-US" dirty="0" smtClean="0"/>
              <a:t>さっそく試してみないと！</a:t>
            </a:r>
            <a:endParaRPr lang="en-US" altLang="ja-JP" dirty="0" smtClean="0"/>
          </a:p>
          <a:p>
            <a:endParaRPr kumimoji="1" lang="ja-JP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はじめに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下記のデモを予定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実際に設定を行ったプロジェクトの参照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Hello World</a:t>
            </a:r>
            <a:r>
              <a:rPr lang="ja-JP" altLang="en-US" dirty="0" smtClean="0"/>
              <a:t>アプリ付き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Google App Engine</a:t>
            </a:r>
            <a:r>
              <a:rPr lang="ja-JP" altLang="en-US" dirty="0" smtClean="0"/>
              <a:t>への</a:t>
            </a:r>
            <a:r>
              <a:rPr lang="en-US" altLang="ja-JP" dirty="0" smtClean="0"/>
              <a:t>Deploy</a:t>
            </a:r>
            <a:r>
              <a:rPr lang="ja-JP" altLang="en-US" dirty="0" smtClean="0"/>
              <a:t>デモ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JDO</a:t>
            </a:r>
            <a:r>
              <a:rPr lang="ja-JP" altLang="en-US" dirty="0" smtClean="0"/>
              <a:t>を含む簡単なアプリケーションのデモ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BlazeDS</a:t>
            </a:r>
            <a:r>
              <a:rPr kumimoji="1" lang="ja-JP" altLang="en-US" dirty="0" smtClean="0"/>
              <a:t>設定方法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デモ</a:t>
            </a:r>
            <a:r>
              <a:rPr kumimoji="1" lang="en-US" altLang="ja-JP" dirty="0" smtClean="0"/>
              <a:t>)</a:t>
            </a:r>
            <a:endParaRPr kumimoji="1" 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571472" y="5929330"/>
            <a:ext cx="6679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hlinkClick r:id="rId3"/>
              </a:rPr>
              <a:t>http://amfsample.appspot.com/</a:t>
            </a:r>
            <a:r>
              <a:rPr lang="en-US" altLang="ja-JP" dirty="0" smtClean="0"/>
              <a:t>	Sample</a:t>
            </a:r>
            <a:r>
              <a:rPr lang="ja-JP" altLang="en-US" dirty="0" smtClean="0"/>
              <a:t>アプリケーション</a:t>
            </a:r>
            <a:endParaRPr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571472" y="5500702"/>
            <a:ext cx="6886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hlinkClick r:id="rId4"/>
              </a:rPr>
              <a:t>http://appengine.google.com/</a:t>
            </a:r>
            <a:r>
              <a:rPr lang="en-US" altLang="ja-JP" dirty="0" smtClean="0"/>
              <a:t>	App Engine</a:t>
            </a:r>
            <a:r>
              <a:rPr lang="ja-JP" altLang="en-US" dirty="0" smtClean="0"/>
              <a:t>の管理コンソール</a:t>
            </a:r>
            <a:endParaRPr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こんなのも提供しています</a:t>
            </a:r>
            <a:r>
              <a:rPr kumimoji="1" lang="en-US" altLang="ja-JP" dirty="0" smtClean="0"/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実用的なサンプル</a:t>
            </a:r>
            <a:r>
              <a:rPr lang="en-US" altLang="ja-JP" dirty="0" smtClean="0"/>
              <a:t>(?)</a:t>
            </a:r>
            <a:endParaRPr kumimoji="1" 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642910" y="5929330"/>
            <a:ext cx="2827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hlinkClick r:id="rId3"/>
              </a:rPr>
              <a:t>http://mh.develop.jp/flex/</a:t>
            </a:r>
            <a:endParaRPr lang="en-US" altLang="ja-JP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2071678"/>
            <a:ext cx="5347095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自己紹介（今更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富山で働いています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社内の業務システムとか作っています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開発言語はいろいろ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Java / Flex / PHP / C / C++ /…</a:t>
            </a:r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Google</a:t>
            </a:r>
            <a:r>
              <a:rPr lang="ja-JP" altLang="en-US" dirty="0" smtClean="0"/>
              <a:t>さんに、お願い</a:t>
            </a:r>
            <a:r>
              <a:rPr lang="en-US" altLang="ja-JP" dirty="0" smtClean="0"/>
              <a:t>…</a:t>
            </a:r>
          </a:p>
          <a:p>
            <a:pPr lvl="1"/>
            <a:r>
              <a:rPr lang="en-US" altLang="ja-JP" dirty="0" smtClean="0"/>
              <a:t>XMPP</a:t>
            </a:r>
            <a:r>
              <a:rPr lang="ja-JP" altLang="en-US" dirty="0" smtClean="0"/>
              <a:t>対応を早期リリースして下さい   </a:t>
            </a:r>
            <a:r>
              <a:rPr lang="en-US" altLang="ja-JP" dirty="0" smtClean="0"/>
              <a:t>m(_ _)m</a:t>
            </a:r>
          </a:p>
          <a:p>
            <a:pPr lvl="1"/>
            <a:endParaRPr lang="ja-JP" altLang="ja-JP" dirty="0" smtClean="0"/>
          </a:p>
          <a:p>
            <a:r>
              <a:rPr lang="en-US" altLang="ja-JP" dirty="0" smtClean="0"/>
              <a:t>Google App Engine(BigTable)</a:t>
            </a:r>
            <a:r>
              <a:rPr lang="ja-JP" altLang="en-US" dirty="0" smtClean="0"/>
              <a:t>は非常識で楽しいので、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是非、試してみてください～</a:t>
            </a:r>
            <a:endParaRPr kumimoji="1" lang="ja-JP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おわりに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Google App Engine</a:t>
            </a:r>
            <a:r>
              <a:rPr lang="ja-JP" altLang="en-US" dirty="0" smtClean="0"/>
              <a:t>のデプロイは</a:t>
            </a:r>
            <a:r>
              <a:rPr lang="en-US" altLang="ja-JP" dirty="0" smtClean="0"/>
              <a:t>…</a:t>
            </a:r>
          </a:p>
          <a:p>
            <a:pPr lvl="1"/>
            <a:r>
              <a:rPr lang="ja-JP" altLang="en-US" dirty="0" smtClean="0"/>
              <a:t>アプリケーション</a:t>
            </a:r>
            <a:r>
              <a:rPr lang="en-US" altLang="ja-JP" dirty="0" smtClean="0"/>
              <a:t>ID</a:t>
            </a:r>
            <a:r>
              <a:rPr lang="ja-JP" altLang="en-US" dirty="0" smtClean="0"/>
              <a:t>別 </a:t>
            </a:r>
            <a:r>
              <a:rPr lang="en-US" altLang="ja-JP" dirty="0" smtClean="0"/>
              <a:t>(</a:t>
            </a:r>
            <a:r>
              <a:rPr lang="ja-JP" altLang="en-US" dirty="0" smtClean="0"/>
              <a:t>最大１０個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dirty="0" smtClean="0"/>
              <a:t>http://(application).appspot.com</a:t>
            </a:r>
          </a:p>
          <a:p>
            <a:pPr lvl="1"/>
            <a:r>
              <a:rPr lang="en-US" altLang="ja-JP" dirty="0" smtClean="0"/>
              <a:t>Version</a:t>
            </a:r>
            <a:r>
              <a:rPr lang="ja-JP" altLang="en-US" dirty="0" smtClean="0"/>
              <a:t>別 </a:t>
            </a:r>
            <a:r>
              <a:rPr lang="en-US" altLang="ja-JP" dirty="0" smtClean="0"/>
              <a:t>(</a:t>
            </a:r>
            <a:r>
              <a:rPr lang="ja-JP" altLang="en-US" dirty="0" smtClean="0"/>
              <a:t>任意の名前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dirty="0" smtClean="0"/>
              <a:t>http://(version).latest.(application).appspot.com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Version</a:t>
            </a:r>
            <a:r>
              <a:rPr lang="ja-JP" altLang="en-US" dirty="0" smtClean="0"/>
              <a:t>が違うと？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複数のインスタンスを同時にサーバで動かせる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本番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テスト中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メンテナンスツール</a:t>
            </a:r>
            <a:r>
              <a:rPr lang="en-US" altLang="ja-JP" dirty="0" smtClean="0"/>
              <a:t>(Python</a:t>
            </a:r>
            <a:r>
              <a:rPr lang="ja-JP" altLang="en-US" dirty="0" smtClean="0"/>
              <a:t>でも大丈夫</a:t>
            </a:r>
            <a:r>
              <a:rPr lang="en-US" altLang="ja-JP" dirty="0" smtClean="0"/>
              <a:t>)</a:t>
            </a:r>
          </a:p>
          <a:p>
            <a:pPr lvl="3"/>
            <a:r>
              <a:rPr lang="ja-JP" altLang="en-US" dirty="0" smtClean="0"/>
              <a:t>インデックスの削除が</a:t>
            </a:r>
            <a:r>
              <a:rPr lang="en-US" altLang="ja-JP" dirty="0" smtClean="0"/>
              <a:t>Python</a:t>
            </a:r>
            <a:r>
              <a:rPr lang="ja-JP" altLang="en-US" dirty="0" smtClean="0"/>
              <a:t>からしか行えなかったり</a:t>
            </a:r>
            <a:r>
              <a:rPr lang="en-US" altLang="ja-JP" dirty="0" smtClean="0"/>
              <a:t>…</a:t>
            </a:r>
          </a:p>
          <a:p>
            <a:pPr lvl="1"/>
            <a:r>
              <a:rPr lang="en-US" altLang="ja-JP" dirty="0" smtClean="0"/>
              <a:t>Datastore, Memcache</a:t>
            </a:r>
            <a:r>
              <a:rPr lang="ja-JP" altLang="en-US" dirty="0" smtClean="0"/>
              <a:t>は共有</a:t>
            </a:r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Version (</a:t>
            </a:r>
            <a:r>
              <a:rPr kumimoji="1" lang="ja-JP" altLang="en-US" dirty="0" smtClean="0"/>
              <a:t>予備</a:t>
            </a:r>
            <a:r>
              <a:rPr lang="en-US" altLang="ja-JP" dirty="0" smtClean="0"/>
              <a:t>)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画像配信部分に関する</a:t>
            </a:r>
            <a:r>
              <a:rPr lang="en-US" altLang="ja-JP" dirty="0" smtClean="0"/>
              <a:t>Tips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前提</a:t>
            </a:r>
            <a:r>
              <a:rPr lang="en-US" altLang="ja-JP" dirty="0" smtClean="0"/>
              <a:t>: </a:t>
            </a:r>
            <a:r>
              <a:rPr lang="ja-JP" altLang="en-US" dirty="0" smtClean="0"/>
              <a:t>画像データはデータベースに保存</a:t>
            </a:r>
            <a:endParaRPr lang="en-US" altLang="ja-JP" dirty="0" smtClean="0"/>
          </a:p>
          <a:p>
            <a:r>
              <a:rPr lang="ja-JP" altLang="en-US" dirty="0" smtClean="0"/>
              <a:t>普通に</a:t>
            </a:r>
            <a:r>
              <a:rPr lang="en-US" altLang="ja-JP" dirty="0" smtClean="0"/>
              <a:t>BlazeDS</a:t>
            </a:r>
            <a:r>
              <a:rPr lang="ja-JP" altLang="en-US" dirty="0" smtClean="0"/>
              <a:t>で送ってみた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キャッシュされません</a:t>
            </a:r>
            <a:r>
              <a:rPr lang="en-US" altLang="ja-JP" dirty="0" smtClean="0"/>
              <a:t>…</a:t>
            </a:r>
          </a:p>
          <a:p>
            <a:pPr lvl="2"/>
            <a:r>
              <a:rPr lang="ja-JP" altLang="en-US" dirty="0" smtClean="0"/>
              <a:t>ファイルに保存することは不可能</a:t>
            </a:r>
            <a:r>
              <a:rPr lang="en-US" altLang="ja-JP" dirty="0" smtClean="0"/>
              <a:t>…</a:t>
            </a:r>
          </a:p>
          <a:p>
            <a:pPr lvl="2"/>
            <a:r>
              <a:rPr lang="ja-JP" altLang="en-US" dirty="0" smtClean="0"/>
              <a:t>メモリーに乗せておくには大きい</a:t>
            </a:r>
            <a:r>
              <a:rPr lang="en-US" altLang="ja-JP" dirty="0" smtClean="0"/>
              <a:t>…</a:t>
            </a:r>
          </a:p>
          <a:p>
            <a:pPr lvl="1"/>
            <a:r>
              <a:rPr lang="ja-JP" altLang="en-US" dirty="0" smtClean="0"/>
              <a:t>圧縮の恩恵も皆無だし</a:t>
            </a:r>
            <a:r>
              <a:rPr lang="en-US" altLang="ja-JP" dirty="0" smtClean="0"/>
              <a:t>…</a:t>
            </a:r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結論</a:t>
            </a:r>
            <a:r>
              <a:rPr lang="en-US" altLang="ja-JP" dirty="0" smtClean="0"/>
              <a:t>: </a:t>
            </a:r>
            <a:r>
              <a:rPr lang="ja-JP" altLang="en-US" dirty="0" smtClean="0"/>
              <a:t>素直に</a:t>
            </a:r>
            <a:r>
              <a:rPr lang="en-US" altLang="ja-JP" dirty="0" smtClean="0"/>
              <a:t>Servlet</a:t>
            </a:r>
            <a:r>
              <a:rPr lang="ja-JP" altLang="en-US" dirty="0" smtClean="0"/>
              <a:t>で送りましょう</a:t>
            </a:r>
            <a:r>
              <a:rPr lang="en-US" altLang="ja-JP" dirty="0" smtClean="0"/>
              <a:t>^^;</a:t>
            </a:r>
          </a:p>
          <a:p>
            <a:pPr lvl="1"/>
            <a:r>
              <a:rPr lang="ja-JP" altLang="en-US" dirty="0" smtClean="0"/>
              <a:t>ブラウザのキャッシュが有効活用できます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URL</a:t>
            </a:r>
            <a:r>
              <a:rPr lang="ja-JP" altLang="en-US" dirty="0" smtClean="0"/>
              <a:t>を再利用しない設計がお勧めです</a:t>
            </a:r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BlazeDS</a:t>
            </a:r>
            <a:r>
              <a:rPr kumimoji="1" lang="ja-JP" altLang="en-US" dirty="0" smtClean="0"/>
              <a:t>で画像配信 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予備</a:t>
            </a:r>
            <a:r>
              <a:rPr lang="en-US" altLang="ja-JP" dirty="0" smtClean="0"/>
              <a:t>)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画像配信</a:t>
            </a:r>
            <a:r>
              <a:rPr kumimoji="1" lang="en-US" altLang="ja-JP" dirty="0" smtClean="0"/>
              <a:t>Servlet</a:t>
            </a:r>
            <a:r>
              <a:rPr lang="en-US" altLang="ja-JP" dirty="0" smtClean="0"/>
              <a:t>(</a:t>
            </a:r>
            <a:r>
              <a:rPr lang="ja-JP" altLang="en-US" dirty="0" smtClean="0"/>
              <a:t>サンプル</a:t>
            </a:r>
            <a:r>
              <a:rPr kumimoji="1" lang="en-US" altLang="ja-JP" dirty="0" smtClean="0"/>
              <a:t>)</a:t>
            </a:r>
            <a:endParaRPr kumimoji="1" 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5786" y="1142984"/>
            <a:ext cx="7572428" cy="52149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public void </a:t>
            </a:r>
            <a:r>
              <a:rPr lang="en-US" altLang="ja-JP" sz="1200" b="1" dirty="0" err="1" smtClean="0"/>
              <a:t>doGet</a:t>
            </a:r>
            <a:r>
              <a:rPr lang="en-US" altLang="ja-JP" sz="1200" b="1" dirty="0" smtClean="0"/>
              <a:t>(</a:t>
            </a:r>
            <a:r>
              <a:rPr lang="en-US" altLang="ja-JP" sz="1200" b="1" dirty="0" err="1" smtClean="0"/>
              <a:t>HttpServletRequest</a:t>
            </a:r>
            <a:r>
              <a:rPr lang="en-US" altLang="ja-JP" sz="1200" b="1" dirty="0" smtClean="0"/>
              <a:t> request, </a:t>
            </a:r>
            <a:r>
              <a:rPr lang="en-US" altLang="ja-JP" sz="1200" b="1" dirty="0" err="1" smtClean="0"/>
              <a:t>HttpServletResponse</a:t>
            </a:r>
            <a:r>
              <a:rPr lang="en-US" altLang="ja-JP" sz="1200" b="1" dirty="0" smtClean="0"/>
              <a:t> response) throws </a:t>
            </a:r>
            <a:r>
              <a:rPr lang="en-US" altLang="ja-JP" sz="1200" b="1" dirty="0" err="1" smtClean="0"/>
              <a:t>IOException</a:t>
            </a:r>
            <a:r>
              <a:rPr lang="en-US" altLang="ja-JP" sz="1200" b="1" dirty="0" smtClean="0"/>
              <a:t> {</a:t>
            </a:r>
          </a:p>
          <a:p>
            <a:r>
              <a:rPr lang="en-US" altLang="ja-JP" sz="1200" b="1" dirty="0" smtClean="0"/>
              <a:t>        long since = </a:t>
            </a:r>
            <a:r>
              <a:rPr lang="en-US" altLang="ja-JP" sz="1200" b="1" dirty="0" err="1" smtClean="0"/>
              <a:t>request.getDateHeader</a:t>
            </a:r>
            <a:r>
              <a:rPr lang="en-US" altLang="ja-JP" sz="1200" b="1" dirty="0" smtClean="0"/>
              <a:t>("If-Modified-Since");</a:t>
            </a:r>
          </a:p>
          <a:p>
            <a:r>
              <a:rPr lang="en-US" altLang="ja-JP" sz="1200" dirty="0" smtClean="0"/>
              <a:t>        String path = </a:t>
            </a:r>
            <a:r>
              <a:rPr lang="en-US" altLang="ja-JP" sz="1200" dirty="0" err="1" smtClean="0"/>
              <a:t>request.getPathInfo</a:t>
            </a:r>
            <a:r>
              <a:rPr lang="en-US" altLang="ja-JP" sz="1200" dirty="0" smtClean="0"/>
              <a:t>();</a:t>
            </a:r>
          </a:p>
          <a:p>
            <a:r>
              <a:rPr lang="en-US" altLang="ja-JP" sz="1200" dirty="0" smtClean="0"/>
              <a:t>        String </a:t>
            </a:r>
            <a:r>
              <a:rPr lang="en-US" altLang="ja-JP" sz="1200" dirty="0" err="1" smtClean="0"/>
              <a:t>imageId</a:t>
            </a:r>
            <a:r>
              <a:rPr lang="en-US" altLang="ja-JP" sz="1200" dirty="0" smtClean="0"/>
              <a:t> = </a:t>
            </a:r>
            <a:r>
              <a:rPr lang="en-US" altLang="ja-JP" sz="1200" b="1" dirty="0" smtClean="0"/>
              <a:t>null;</a:t>
            </a:r>
          </a:p>
          <a:p>
            <a:r>
              <a:rPr lang="en-US" altLang="ja-JP" sz="1200" b="1" dirty="0" smtClean="0"/>
              <a:t>        if (path != null &amp;&amp; </a:t>
            </a:r>
            <a:r>
              <a:rPr lang="en-US" altLang="ja-JP" sz="1200" b="1" dirty="0" err="1" smtClean="0"/>
              <a:t>path.length</a:t>
            </a:r>
            <a:r>
              <a:rPr lang="en-US" altLang="ja-JP" sz="1200" b="1" dirty="0" smtClean="0"/>
              <a:t>() &gt; 1) {</a:t>
            </a:r>
          </a:p>
          <a:p>
            <a:r>
              <a:rPr lang="en-US" altLang="ja-JP" sz="1200" dirty="0" smtClean="0"/>
              <a:t>                </a:t>
            </a:r>
            <a:r>
              <a:rPr lang="en-US" altLang="ja-JP" sz="1200" dirty="0" err="1" smtClean="0"/>
              <a:t>imageId</a:t>
            </a:r>
            <a:r>
              <a:rPr lang="en-US" altLang="ja-JP" sz="1200" dirty="0" smtClean="0"/>
              <a:t> = </a:t>
            </a:r>
            <a:r>
              <a:rPr lang="en-US" altLang="ja-JP" sz="1200" dirty="0" err="1" smtClean="0"/>
              <a:t>path.substring</a:t>
            </a:r>
            <a:r>
              <a:rPr lang="en-US" altLang="ja-JP" sz="1200" dirty="0" smtClean="0"/>
              <a:t>(1);</a:t>
            </a:r>
          </a:p>
          <a:p>
            <a:r>
              <a:rPr lang="en-US" altLang="ja-JP" sz="1200" dirty="0" smtClean="0"/>
              <a:t>        }</a:t>
            </a:r>
          </a:p>
          <a:p>
            <a:endParaRPr lang="ja-JP" altLang="en-US" sz="1200" dirty="0" smtClean="0"/>
          </a:p>
          <a:p>
            <a:r>
              <a:rPr lang="en-US" altLang="ja-JP" sz="1200" dirty="0" smtClean="0"/>
              <a:t>        </a:t>
            </a:r>
            <a:r>
              <a:rPr lang="en-US" altLang="ja-JP" sz="1200" dirty="0" err="1" smtClean="0"/>
              <a:t>PersistenceManager</a:t>
            </a:r>
            <a:r>
              <a:rPr lang="en-US" altLang="ja-JP" sz="1200" dirty="0" smtClean="0"/>
              <a:t> pm = </a:t>
            </a:r>
            <a:r>
              <a:rPr lang="en-US" altLang="ja-JP" sz="1200" dirty="0" err="1" smtClean="0"/>
              <a:t>PMF.</a:t>
            </a:r>
            <a:r>
              <a:rPr lang="en-US" altLang="ja-JP" sz="1200" i="1" dirty="0" err="1" smtClean="0"/>
              <a:t>getPersistenceManager</a:t>
            </a:r>
            <a:r>
              <a:rPr lang="en-US" altLang="ja-JP" sz="1200" i="1" dirty="0" smtClean="0"/>
              <a:t>();</a:t>
            </a:r>
          </a:p>
          <a:p>
            <a:r>
              <a:rPr lang="en-US" altLang="ja-JP" sz="1200" b="1" dirty="0" smtClean="0"/>
              <a:t>        try {</a:t>
            </a:r>
          </a:p>
          <a:p>
            <a:r>
              <a:rPr lang="en-US" altLang="ja-JP" sz="1200" b="1" dirty="0" smtClean="0"/>
              <a:t>                </a:t>
            </a:r>
            <a:r>
              <a:rPr lang="en-US" altLang="ja-JP" sz="1200" dirty="0" err="1" smtClean="0"/>
              <a:t>ImageData</a:t>
            </a:r>
            <a:r>
              <a:rPr lang="en-US" altLang="ja-JP" sz="1200" dirty="0" smtClean="0"/>
              <a:t> image = </a:t>
            </a:r>
            <a:r>
              <a:rPr lang="en-US" altLang="ja-JP" sz="1200" dirty="0" err="1" smtClean="0"/>
              <a:t>pm.getObjectById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ImageData.</a:t>
            </a:r>
            <a:r>
              <a:rPr lang="en-US" altLang="ja-JP" sz="1200" b="1" dirty="0" err="1" smtClean="0"/>
              <a:t>class</a:t>
            </a:r>
            <a:r>
              <a:rPr lang="en-US" altLang="ja-JP" sz="1200" b="1" dirty="0" smtClean="0"/>
              <a:t>, </a:t>
            </a:r>
            <a:r>
              <a:rPr lang="en-US" altLang="ja-JP" sz="1200" b="1" dirty="0" err="1" smtClean="0"/>
              <a:t>imageId</a:t>
            </a:r>
            <a:r>
              <a:rPr lang="en-US" altLang="ja-JP" sz="1200" b="1" dirty="0" smtClean="0"/>
              <a:t>);</a:t>
            </a:r>
          </a:p>
          <a:p>
            <a:r>
              <a:rPr lang="en-US" altLang="ja-JP" sz="1200" b="1" dirty="0" smtClean="0"/>
              <a:t>                long </a:t>
            </a:r>
            <a:r>
              <a:rPr lang="en-US" altLang="ja-JP" sz="1200" b="1" dirty="0" err="1" smtClean="0"/>
              <a:t>createTime</a:t>
            </a:r>
            <a:r>
              <a:rPr lang="en-US" altLang="ja-JP" sz="1200" b="1" dirty="0" smtClean="0"/>
              <a:t> = </a:t>
            </a:r>
            <a:r>
              <a:rPr lang="en-US" altLang="ja-JP" sz="1200" b="1" dirty="0" err="1" smtClean="0"/>
              <a:t>image.getCreateTime</a:t>
            </a:r>
            <a:r>
              <a:rPr lang="en-US" altLang="ja-JP" sz="1200" b="1" dirty="0" smtClean="0"/>
              <a:t>().</a:t>
            </a:r>
            <a:r>
              <a:rPr lang="en-US" altLang="ja-JP" sz="1200" b="1" dirty="0" err="1" smtClean="0"/>
              <a:t>getTime</a:t>
            </a:r>
            <a:r>
              <a:rPr lang="en-US" altLang="ja-JP" sz="1200" b="1" dirty="0" smtClean="0"/>
              <a:t>();</a:t>
            </a:r>
          </a:p>
          <a:p>
            <a:r>
              <a:rPr lang="en-US" altLang="ja-JP" sz="1200" b="1" dirty="0" smtClean="0"/>
              <a:t>                </a:t>
            </a:r>
            <a:r>
              <a:rPr lang="en-US" altLang="ja-JP" sz="1200" dirty="0" err="1" smtClean="0"/>
              <a:t>createTime</a:t>
            </a:r>
            <a:r>
              <a:rPr lang="en-US" altLang="ja-JP" sz="1200" dirty="0" smtClean="0"/>
              <a:t> -= </a:t>
            </a:r>
            <a:r>
              <a:rPr lang="en-US" altLang="ja-JP" sz="1200" dirty="0" err="1" smtClean="0"/>
              <a:t>createTime</a:t>
            </a:r>
            <a:r>
              <a:rPr lang="en-US" altLang="ja-JP" sz="1200" dirty="0" smtClean="0"/>
              <a:t> % 1000;</a:t>
            </a:r>
          </a:p>
          <a:p>
            <a:r>
              <a:rPr lang="en-US" altLang="ja-JP" sz="1200" b="1" dirty="0" smtClean="0"/>
              <a:t>                if (since &gt;= </a:t>
            </a:r>
            <a:r>
              <a:rPr lang="en-US" altLang="ja-JP" sz="1200" b="1" dirty="0" err="1" smtClean="0"/>
              <a:t>createTime</a:t>
            </a:r>
            <a:r>
              <a:rPr lang="en-US" altLang="ja-JP" sz="1200" b="1" dirty="0" smtClean="0"/>
              <a:t>) {</a:t>
            </a:r>
          </a:p>
          <a:p>
            <a:r>
              <a:rPr lang="en-US" altLang="ja-JP" sz="1200" dirty="0" smtClean="0"/>
              <a:t>                        </a:t>
            </a:r>
            <a:r>
              <a:rPr lang="en-US" altLang="ja-JP" sz="1200" dirty="0" err="1" smtClean="0"/>
              <a:t>response.setStatus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HttpServletResponse.</a:t>
            </a:r>
            <a:r>
              <a:rPr lang="en-US" altLang="ja-JP" sz="1200" i="1" dirty="0" err="1" smtClean="0"/>
              <a:t>SC_NOT_MODIFIED</a:t>
            </a:r>
            <a:r>
              <a:rPr lang="en-US" altLang="ja-JP" sz="1200" i="1" dirty="0" smtClean="0"/>
              <a:t>);</a:t>
            </a:r>
          </a:p>
          <a:p>
            <a:r>
              <a:rPr lang="en-US" altLang="ja-JP" sz="1200" b="1" dirty="0" smtClean="0"/>
              <a:t>                        return;</a:t>
            </a:r>
          </a:p>
          <a:p>
            <a:r>
              <a:rPr lang="en-US" altLang="ja-JP" sz="1200" dirty="0" smtClean="0"/>
              <a:t>                }</a:t>
            </a:r>
          </a:p>
          <a:p>
            <a:r>
              <a:rPr lang="en-US" altLang="ja-JP" sz="1200" b="1" dirty="0" smtClean="0"/>
              <a:t>                byte[] </a:t>
            </a:r>
            <a:r>
              <a:rPr lang="en-US" altLang="ja-JP" sz="1200" b="1" dirty="0" err="1" smtClean="0"/>
              <a:t>imageData</a:t>
            </a:r>
            <a:r>
              <a:rPr lang="en-US" altLang="ja-JP" sz="1200" b="1" dirty="0" smtClean="0"/>
              <a:t> = </a:t>
            </a:r>
            <a:r>
              <a:rPr lang="en-US" altLang="ja-JP" sz="1200" b="1" dirty="0" err="1" smtClean="0"/>
              <a:t>image.getImage</a:t>
            </a:r>
            <a:r>
              <a:rPr lang="en-US" altLang="ja-JP" sz="1200" b="1" dirty="0" smtClean="0"/>
              <a:t>().</a:t>
            </a:r>
            <a:r>
              <a:rPr lang="en-US" altLang="ja-JP" sz="1200" b="1" dirty="0" err="1" smtClean="0"/>
              <a:t>getBytes</a:t>
            </a:r>
            <a:r>
              <a:rPr lang="en-US" altLang="ja-JP" sz="1200" b="1" dirty="0" smtClean="0"/>
              <a:t>();</a:t>
            </a:r>
          </a:p>
          <a:p>
            <a:r>
              <a:rPr lang="en-US" altLang="ja-JP" sz="1200" dirty="0" smtClean="0"/>
              <a:t>                </a:t>
            </a:r>
            <a:r>
              <a:rPr lang="en-US" altLang="ja-JP" sz="1200" dirty="0" err="1" smtClean="0"/>
              <a:t>response.setDateHeader</a:t>
            </a:r>
            <a:r>
              <a:rPr lang="en-US" altLang="ja-JP" sz="1200" dirty="0" smtClean="0"/>
              <a:t>("Last-Modified", </a:t>
            </a:r>
            <a:r>
              <a:rPr lang="en-US" altLang="ja-JP" sz="1200" dirty="0" err="1" smtClean="0"/>
              <a:t>createTime</a:t>
            </a:r>
            <a:r>
              <a:rPr lang="en-US" altLang="ja-JP" sz="1200" dirty="0" smtClean="0"/>
              <a:t>);</a:t>
            </a:r>
          </a:p>
          <a:p>
            <a:r>
              <a:rPr lang="en-US" altLang="ja-JP" sz="1200" dirty="0" smtClean="0"/>
              <a:t>                </a:t>
            </a:r>
            <a:r>
              <a:rPr lang="en-US" altLang="ja-JP" sz="1200" dirty="0" err="1" smtClean="0"/>
              <a:t>response.setContentType</a:t>
            </a:r>
            <a:r>
              <a:rPr lang="en-US" altLang="ja-JP" sz="1200" dirty="0" smtClean="0"/>
              <a:t>("image/jpeg");</a:t>
            </a:r>
          </a:p>
          <a:p>
            <a:r>
              <a:rPr lang="en-US" altLang="ja-JP" sz="1200" dirty="0" smtClean="0"/>
              <a:t>                </a:t>
            </a:r>
            <a:r>
              <a:rPr lang="en-US" altLang="ja-JP" sz="1200" dirty="0" err="1" smtClean="0"/>
              <a:t>response.setContentLength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imageData.length</a:t>
            </a:r>
            <a:r>
              <a:rPr lang="en-US" altLang="ja-JP" sz="1200" dirty="0" smtClean="0"/>
              <a:t>);</a:t>
            </a:r>
          </a:p>
          <a:p>
            <a:r>
              <a:rPr lang="en-US" altLang="ja-JP" sz="1200" dirty="0" smtClean="0"/>
              <a:t>                </a:t>
            </a:r>
            <a:r>
              <a:rPr lang="en-US" altLang="ja-JP" sz="1200" dirty="0" err="1" smtClean="0"/>
              <a:t>response.getOutputStream</a:t>
            </a:r>
            <a:r>
              <a:rPr lang="en-US" altLang="ja-JP" sz="1200" dirty="0" smtClean="0"/>
              <a:t>().write(</a:t>
            </a:r>
            <a:r>
              <a:rPr lang="en-US" altLang="ja-JP" sz="1200" dirty="0" err="1" smtClean="0"/>
              <a:t>imageData</a:t>
            </a:r>
            <a:r>
              <a:rPr lang="en-US" altLang="ja-JP" sz="1200" dirty="0" smtClean="0"/>
              <a:t>);</a:t>
            </a:r>
          </a:p>
          <a:p>
            <a:r>
              <a:rPr lang="en-US" altLang="ja-JP" sz="1200" dirty="0" smtClean="0"/>
              <a:t>        } </a:t>
            </a:r>
            <a:r>
              <a:rPr lang="en-US" altLang="ja-JP" sz="1200" b="1" dirty="0" smtClean="0"/>
              <a:t>catch (</a:t>
            </a:r>
            <a:r>
              <a:rPr lang="en-US" altLang="ja-JP" sz="1200" b="1" dirty="0" err="1" smtClean="0"/>
              <a:t>JDOObjectNotFoundException</a:t>
            </a:r>
            <a:r>
              <a:rPr lang="en-US" altLang="ja-JP" sz="1200" b="1" dirty="0" smtClean="0"/>
              <a:t> e) {</a:t>
            </a:r>
          </a:p>
          <a:p>
            <a:r>
              <a:rPr lang="en-US" altLang="ja-JP" sz="1200" dirty="0" smtClean="0"/>
              <a:t>                </a:t>
            </a:r>
            <a:r>
              <a:rPr lang="en-US" altLang="ja-JP" sz="1200" dirty="0" err="1" smtClean="0"/>
              <a:t>response.sendError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HttpServletResponse.</a:t>
            </a:r>
            <a:r>
              <a:rPr lang="en-US" altLang="ja-JP" sz="1200" i="1" dirty="0" err="1" smtClean="0"/>
              <a:t>SC_NOT_FOUND</a:t>
            </a:r>
            <a:r>
              <a:rPr lang="en-US" altLang="ja-JP" sz="1200" i="1" dirty="0" smtClean="0"/>
              <a:t>);</a:t>
            </a:r>
            <a:endParaRPr lang="en-US" altLang="ja-JP" sz="1200" b="1" dirty="0" smtClean="0"/>
          </a:p>
          <a:p>
            <a:r>
              <a:rPr lang="en-US" altLang="ja-JP" sz="1200" dirty="0" smtClean="0"/>
              <a:t>        } </a:t>
            </a:r>
            <a:r>
              <a:rPr lang="en-US" altLang="ja-JP" sz="1200" b="1" dirty="0" smtClean="0"/>
              <a:t>finally {</a:t>
            </a:r>
          </a:p>
          <a:p>
            <a:r>
              <a:rPr lang="en-US" altLang="ja-JP" sz="1200" dirty="0" smtClean="0"/>
              <a:t>                </a:t>
            </a:r>
            <a:r>
              <a:rPr lang="en-US" altLang="ja-JP" sz="1200" dirty="0" err="1" smtClean="0"/>
              <a:t>pm.close</a:t>
            </a:r>
            <a:r>
              <a:rPr lang="en-US" altLang="ja-JP" sz="1200" dirty="0" smtClean="0"/>
              <a:t>();</a:t>
            </a:r>
          </a:p>
          <a:p>
            <a:r>
              <a:rPr lang="en-US" altLang="ja-JP" sz="1200" dirty="0" smtClean="0"/>
              <a:t>        }</a:t>
            </a:r>
          </a:p>
          <a:p>
            <a:r>
              <a:rPr lang="en-US" altLang="ja-JP" sz="1200" dirty="0" smtClean="0"/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dirty="0" smtClean="0"/>
              <a:t>クラウドコンピューティングプラットフォーム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自動スケールアウト可能な、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アプリケーション実行環境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ライバル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Amazon EC2(Elastic ComputeCloud)</a:t>
            </a:r>
          </a:p>
          <a:p>
            <a:pPr lvl="2"/>
            <a:r>
              <a:rPr lang="en-US" altLang="ja-JP" dirty="0" smtClean="0"/>
              <a:t>Microsoft Windows Azure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2009/4/7</a:t>
            </a:r>
            <a:r>
              <a:rPr lang="ja-JP" altLang="en-US" dirty="0" smtClean="0"/>
              <a:t>にデビュー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Google App Engine</a:t>
            </a:r>
            <a:r>
              <a:rPr lang="ja-JP" altLang="en-US" dirty="0" smtClean="0"/>
              <a:t>２番目の開発言語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初代は</a:t>
            </a:r>
            <a:r>
              <a:rPr lang="en-US" altLang="ja-JP" dirty="0" smtClean="0"/>
              <a:t>Python</a:t>
            </a:r>
            <a:r>
              <a:rPr lang="ja-JP" altLang="en-US" dirty="0" smtClean="0"/>
              <a:t>で、</a:t>
            </a:r>
            <a:r>
              <a:rPr lang="en-US" altLang="ja-JP" dirty="0" smtClean="0"/>
              <a:t>2008</a:t>
            </a:r>
            <a:r>
              <a:rPr lang="ja-JP" altLang="en-US" dirty="0" smtClean="0"/>
              <a:t>年</a:t>
            </a:r>
            <a:r>
              <a:rPr lang="en-US" altLang="ja-JP" dirty="0" smtClean="0"/>
              <a:t>5</a:t>
            </a:r>
            <a:r>
              <a:rPr lang="ja-JP" altLang="en-US" dirty="0" smtClean="0"/>
              <a:t>月に提供されています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現在</a:t>
            </a:r>
            <a:r>
              <a:rPr lang="en-US" altLang="ja-JP" dirty="0" smtClean="0"/>
              <a:t>Early Look</a:t>
            </a:r>
          </a:p>
          <a:p>
            <a:pPr lvl="2"/>
            <a:r>
              <a:rPr lang="ja-JP" altLang="en-US" dirty="0" smtClean="0"/>
              <a:t>２万５千人限定で公開中</a:t>
            </a:r>
          </a:p>
          <a:p>
            <a:pPr lvl="2"/>
            <a:endParaRPr lang="en-US" altLang="ja-JP" dirty="0" smtClean="0"/>
          </a:p>
          <a:p>
            <a:r>
              <a:rPr lang="ja-JP" altLang="en-US" dirty="0" smtClean="0"/>
              <a:t>ほぼ無料？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500</a:t>
            </a:r>
            <a:r>
              <a:rPr lang="ja-JP" altLang="en-US" dirty="0" smtClean="0"/>
              <a:t>万ページビュー</a:t>
            </a:r>
            <a:r>
              <a:rPr lang="en-US" altLang="ja-JP" dirty="0" smtClean="0"/>
              <a:t>/</a:t>
            </a:r>
            <a:r>
              <a:rPr lang="ja-JP" altLang="en-US" dirty="0" smtClean="0"/>
              <a:t>月程度に必要なリソースまでは無料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2009/6/22</a:t>
            </a:r>
            <a:r>
              <a:rPr lang="ja-JP" altLang="en-US" dirty="0" smtClean="0"/>
              <a:t>に無料範囲が減りました</a:t>
            </a:r>
            <a:r>
              <a:rPr lang="en-US" altLang="ja-JP" dirty="0" smtClean="0"/>
              <a:t>…</a:t>
            </a:r>
            <a:endParaRPr lang="ja-JP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Google App Engine for Java</a:t>
            </a:r>
            <a:r>
              <a:rPr lang="ja-JP" altLang="en-US" dirty="0" smtClean="0"/>
              <a:t>とは？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価格表</a:t>
            </a:r>
            <a:endParaRPr kumimoji="1" lang="ja-JP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15371" cy="44500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246941"/>
                <a:gridCol w="1860744"/>
                <a:gridCol w="2053843"/>
                <a:gridCol w="205384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リソース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無料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１日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有料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１日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従量課金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Requests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1,300,000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140,000,000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 - Outgoing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1 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(</a:t>
                      </a:r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最大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: 1046GB)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$0.12</a:t>
                      </a:r>
                      <a:r>
                        <a:rPr kumimoji="1" lang="en-US" altLang="ja-JP" baseline="0" dirty="0" smtClean="0">
                          <a:latin typeface="Times New Roman" pitchFamily="18" charset="0"/>
                        </a:rPr>
                        <a:t> / GB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 - Incoming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1 GB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(</a:t>
                      </a:r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最大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: 1046GB)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$0.10 / GB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 - CPU Time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6.5 CPU hours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(</a:t>
                      </a:r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最大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: 1729 hours)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$0.10 / CPU Hour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Stored Data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1 GB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(</a:t>
                      </a:r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制限なし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)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$0.15 / GB / Month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 - Send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12 GB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72 GB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 - Received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115GB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695GB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 - CPU Time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60 CPU hours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1200 CPU hours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E-mail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2,000 recipients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(</a:t>
                      </a:r>
                      <a:r>
                        <a:rPr kumimoji="1" lang="ja-JP" altLang="en-US" dirty="0" smtClean="0">
                          <a:latin typeface="Times New Roman" pitchFamily="18" charset="0"/>
                        </a:rPr>
                        <a:t>最大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:7,400,000)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$0.0001 / recipient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URL Fetch(API</a:t>
                      </a:r>
                      <a:r>
                        <a:rPr kumimoji="1" lang="en-US" altLang="ja-JP" baseline="0" dirty="0" smtClean="0">
                          <a:latin typeface="Times New Roman" pitchFamily="18" charset="0"/>
                        </a:rPr>
                        <a:t> call</a:t>
                      </a:r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)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657,000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46,000,000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Deployments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250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Times New Roman" pitchFamily="18" charset="0"/>
                        </a:rPr>
                        <a:t>250</a:t>
                      </a:r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642910" y="6072206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hlinkClick r:id="rId3"/>
              </a:rPr>
              <a:t>http://code.google.com/intl/ja/appengine/docs/quotas.html</a:t>
            </a:r>
            <a:r>
              <a:rPr lang="ja-JP" altLang="en-US" dirty="0" smtClean="0"/>
              <a:t>から抜粋＋</a:t>
            </a:r>
            <a:r>
              <a:rPr lang="en-US" altLang="ja-JP" dirty="0" smtClean="0"/>
              <a:t>α</a:t>
            </a:r>
            <a:endParaRPr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一般的な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の</a:t>
            </a:r>
            <a:r>
              <a:rPr lang="en-US" altLang="ja-JP" dirty="0" smtClean="0"/>
              <a:t>Interface</a:t>
            </a:r>
            <a:r>
              <a:rPr lang="ja-JP" altLang="en-US" dirty="0" smtClean="0"/>
              <a:t>でプログラムが書ける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Java 6</a:t>
            </a:r>
            <a:r>
              <a:rPr lang="ja-JP" altLang="en-US" dirty="0" smtClean="0"/>
              <a:t>実行環境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Servlet / JSP</a:t>
            </a:r>
          </a:p>
          <a:p>
            <a:pPr lvl="1"/>
            <a:r>
              <a:rPr lang="en-US" altLang="ja-JP" dirty="0" smtClean="0"/>
              <a:t>JDO 2.3, JPA 1.0		BigTable</a:t>
            </a:r>
          </a:p>
          <a:p>
            <a:pPr lvl="1"/>
            <a:r>
              <a:rPr lang="en-US" altLang="ja-JP" dirty="0" smtClean="0"/>
              <a:t>JavaMail</a:t>
            </a:r>
          </a:p>
          <a:p>
            <a:pPr lvl="1"/>
            <a:r>
              <a:rPr lang="en-US" altLang="ja-JP" dirty="0" smtClean="0"/>
              <a:t>JCache(JSR 107)		Memcache</a:t>
            </a:r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開発は、</a:t>
            </a:r>
            <a:r>
              <a:rPr lang="en-US" altLang="ja-JP" dirty="0" smtClean="0"/>
              <a:t>Eclipse</a:t>
            </a:r>
            <a:r>
              <a:rPr lang="ja-JP" altLang="en-US" dirty="0" smtClean="0"/>
              <a:t>上で行う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ローカルでデバッグ実行可能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ボタンをクリック＆パスワード入力でデプロイ可能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Google App Engine for Java</a:t>
            </a:r>
            <a:r>
              <a:rPr lang="ja-JP" altLang="en-US" dirty="0" smtClean="0"/>
              <a:t>開発</a:t>
            </a:r>
            <a:r>
              <a:rPr lang="en-US" altLang="ja-JP" dirty="0" smtClean="0"/>
              <a:t> (</a:t>
            </a:r>
            <a:r>
              <a:rPr lang="ja-JP" altLang="en-US" dirty="0" smtClean="0"/>
              <a:t>表</a:t>
            </a:r>
            <a:r>
              <a:rPr lang="en-US" altLang="ja-JP" dirty="0" smtClean="0"/>
              <a:t>)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ファイルシステムの実体は</a:t>
            </a:r>
            <a:r>
              <a:rPr lang="en-US" altLang="ja-JP" dirty="0" smtClean="0"/>
              <a:t>GFS(Google File System)</a:t>
            </a:r>
          </a:p>
          <a:p>
            <a:r>
              <a:rPr lang="ja-JP" altLang="en-US" dirty="0" smtClean="0"/>
              <a:t>データベースの実体は</a:t>
            </a:r>
            <a:r>
              <a:rPr lang="en-US" altLang="ja-JP" dirty="0" smtClean="0"/>
              <a:t>BigTable</a:t>
            </a:r>
          </a:p>
          <a:p>
            <a:pPr lvl="1"/>
            <a:r>
              <a:rPr lang="en-US" altLang="ja-JP" dirty="0" smtClean="0"/>
              <a:t>Google</a:t>
            </a:r>
            <a:r>
              <a:rPr lang="ja-JP" altLang="en-US" dirty="0" smtClean="0"/>
              <a:t>提供サービスに裏打ちされたクラウド対応</a:t>
            </a:r>
            <a:r>
              <a:rPr lang="en-US" altLang="ja-JP" dirty="0" smtClean="0"/>
              <a:t>DB</a:t>
            </a:r>
          </a:p>
          <a:p>
            <a:pPr lvl="1"/>
            <a:r>
              <a:rPr lang="ja-JP" altLang="en-US" dirty="0" smtClean="0"/>
              <a:t>スケーラビリティ命！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だから</a:t>
            </a:r>
            <a:r>
              <a:rPr lang="en-US" altLang="ja-JP" dirty="0" smtClean="0"/>
              <a:t>…</a:t>
            </a:r>
          </a:p>
          <a:p>
            <a:pPr lvl="2"/>
            <a:r>
              <a:rPr lang="ja-JP" altLang="en-US" dirty="0" smtClean="0"/>
              <a:t>最大</a:t>
            </a:r>
            <a:r>
              <a:rPr lang="en-US" altLang="ja-JP" dirty="0" smtClean="0"/>
              <a:t>1000</a:t>
            </a:r>
            <a:r>
              <a:rPr lang="ja-JP" altLang="en-US" dirty="0" smtClean="0"/>
              <a:t>件しか取得できないけど気にしないで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テーブルの結合検索苦手だけど気にしないで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テーブルの非正規化推奨！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専用</a:t>
            </a:r>
            <a:r>
              <a:rPr lang="en-US" altLang="ja-JP" dirty="0" smtClean="0"/>
              <a:t>Index</a:t>
            </a:r>
            <a:r>
              <a:rPr lang="ja-JP" altLang="en-US" dirty="0" smtClean="0"/>
              <a:t>が無いとソートできないけど気にしないで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検索条件無し、ソート対象カラムが１つならソート可能</a:t>
            </a:r>
            <a:r>
              <a:rPr lang="en-US" altLang="ja-JP" dirty="0" smtClean="0"/>
              <a:t>…</a:t>
            </a:r>
          </a:p>
          <a:p>
            <a:pPr lvl="3"/>
            <a:r>
              <a:rPr lang="en-US" altLang="ja-JP" dirty="0" smtClean="0"/>
              <a:t>Index</a:t>
            </a:r>
            <a:r>
              <a:rPr lang="ja-JP" altLang="en-US" dirty="0" smtClean="0"/>
              <a:t>追加しても直ぐに使えない仕様なのでよろしく～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Group by</a:t>
            </a:r>
            <a:r>
              <a:rPr lang="ja-JP" altLang="en-US" dirty="0" smtClean="0"/>
              <a:t>なんか無いけど気にしないで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グローバルトランザクション無いけど気にしないで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同一グループに属するテーブル間のみトランザクション制御可</a:t>
            </a:r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Google App Engine for Java</a:t>
            </a:r>
            <a:r>
              <a:rPr lang="ja-JP" altLang="en-US" dirty="0" smtClean="0"/>
              <a:t>開発</a:t>
            </a:r>
            <a:r>
              <a:rPr lang="en-US" altLang="ja-JP" dirty="0" smtClean="0"/>
              <a:t> (</a:t>
            </a:r>
            <a:r>
              <a:rPr lang="ja-JP" altLang="en-US" dirty="0" smtClean="0"/>
              <a:t>裏</a:t>
            </a:r>
            <a:r>
              <a:rPr lang="en-US" altLang="ja-JP" dirty="0" smtClean="0"/>
              <a:t>)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276513" y="2428868"/>
            <a:ext cx="64459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ja-JP" altLang="en-US" sz="5400" b="1" dirty="0" smtClean="0">
                <a:ln/>
                <a:solidFill>
                  <a:schemeClr val="accent3"/>
                </a:solidFill>
              </a:rPr>
              <a:t>それって専用設計が</a:t>
            </a:r>
            <a:endParaRPr lang="en-US" altLang="ja-JP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ja-JP" altLang="en-US" sz="5400" b="1" dirty="0" smtClean="0">
                <a:ln/>
                <a:solidFill>
                  <a:schemeClr val="accent3"/>
                </a:solidFill>
              </a:rPr>
              <a:t>必要って事ですね</a:t>
            </a:r>
            <a:r>
              <a:rPr lang="en-US" altLang="ja-JP" sz="5400" b="1" dirty="0" smtClean="0">
                <a:ln/>
                <a:solidFill>
                  <a:schemeClr val="accent3"/>
                </a:solidFill>
              </a:rPr>
              <a:t>…</a:t>
            </a:r>
            <a:endParaRPr lang="ja-JP" altLang="en-US" sz="54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リクエストは３０秒以内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Cron</a:t>
            </a:r>
            <a:r>
              <a:rPr lang="ja-JP" altLang="en-US" dirty="0" smtClean="0"/>
              <a:t>処理も３０秒以内</a:t>
            </a:r>
            <a:r>
              <a:rPr lang="en-US" altLang="ja-JP" dirty="0" smtClean="0"/>
              <a:t>…</a:t>
            </a:r>
          </a:p>
          <a:p>
            <a:pPr lvl="1"/>
            <a:r>
              <a:rPr lang="en-US" altLang="ja-JP" dirty="0" smtClean="0"/>
              <a:t>Thread</a:t>
            </a:r>
            <a:r>
              <a:rPr lang="ja-JP" altLang="en-US" dirty="0" smtClean="0"/>
              <a:t>の作成禁止</a:t>
            </a:r>
            <a:r>
              <a:rPr lang="en-US" altLang="ja-JP" dirty="0" smtClean="0"/>
              <a:t>…</a:t>
            </a:r>
          </a:p>
          <a:p>
            <a:pPr lvl="1"/>
            <a:r>
              <a:rPr lang="ja-JP" altLang="en-US" dirty="0" smtClean="0"/>
              <a:t>実は５秒ぐらいでタイムアウトする場合あり</a:t>
            </a:r>
            <a:r>
              <a:rPr lang="en-US" altLang="ja-JP" dirty="0" smtClean="0"/>
              <a:t>…</a:t>
            </a:r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サーバにはファイル書き込み不可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静的なファイルは問題なく配備できます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読み込みは問題ありません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JNI</a:t>
            </a:r>
            <a:r>
              <a:rPr lang="ja-JP" altLang="en-US" dirty="0" smtClean="0"/>
              <a:t>が使えない</a:t>
            </a:r>
            <a:endParaRPr lang="en-US" altLang="ja-JP" dirty="0" smtClean="0"/>
          </a:p>
          <a:p>
            <a:r>
              <a:rPr lang="ja-JP" altLang="en-US" dirty="0" smtClean="0"/>
              <a:t>ネットワーク接続に制限あり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その他の制限</a:t>
            </a:r>
            <a:r>
              <a:rPr lang="en-US" altLang="ja-JP" dirty="0" smtClean="0"/>
              <a:t>…</a:t>
            </a:r>
            <a:endParaRPr kumimoji="1" 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928662" y="2786058"/>
            <a:ext cx="71417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ja-JP" altLang="en-US" sz="5400" b="1" dirty="0" smtClean="0">
                <a:ln/>
                <a:solidFill>
                  <a:schemeClr val="accent3"/>
                </a:solidFill>
              </a:rPr>
              <a:t>無料だから許す（何様</a:t>
            </a:r>
            <a:endParaRPr lang="ja-JP" altLang="en-US" sz="54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一般的なプレゼンテーション">
  <a:themeElements>
    <a:clrScheme name="白系配色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FFFFFF"/>
      </a:hlink>
      <a:folHlink>
        <a:srgbClr val="FFFFF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1337</Words>
  <Application>Microsoft Office PowerPoint</Application>
  <PresentationFormat>画面に合わせる (4:3)</PresentationFormat>
  <Paragraphs>314</Paragraphs>
  <Slides>25</Slides>
  <Notes>25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一般的なプレゼンテーション</vt:lpstr>
      <vt:lpstr>Flex with Google App Engine for Java</vt:lpstr>
      <vt:lpstr>はじめに</vt:lpstr>
      <vt:lpstr>Google App Engine for Javaとは？</vt:lpstr>
      <vt:lpstr>価格表</vt:lpstr>
      <vt:lpstr>Google App Engine for Java開発 (表)</vt:lpstr>
      <vt:lpstr>Google App Engine for Java開発 (裏)</vt:lpstr>
      <vt:lpstr>スライド 7</vt:lpstr>
      <vt:lpstr>その他の制限…</vt:lpstr>
      <vt:lpstr>スライド 9</vt:lpstr>
      <vt:lpstr>良い事も書いておこう…</vt:lpstr>
      <vt:lpstr>スライド 11</vt:lpstr>
      <vt:lpstr>AMFとは？</vt:lpstr>
      <vt:lpstr>BlazeDS (設定)</vt:lpstr>
      <vt:lpstr>スライド 14</vt:lpstr>
      <vt:lpstr>嘘です…ごめんなさい…</vt:lpstr>
      <vt:lpstr>動きました！</vt:lpstr>
      <vt:lpstr>BlazeDS設定方法 (前提)</vt:lpstr>
      <vt:lpstr>BlazeDS設定方法 (本編)</vt:lpstr>
      <vt:lpstr>BlazeDS設定方法 (暫定処置)</vt:lpstr>
      <vt:lpstr>BlazeDS設定方法 (デモ)</vt:lpstr>
      <vt:lpstr>実用的なサンプル(?)</vt:lpstr>
      <vt:lpstr>おわりに</vt:lpstr>
      <vt:lpstr>Version (予備)</vt:lpstr>
      <vt:lpstr>BlazeDSで画像配信 (予備)</vt:lpstr>
      <vt:lpstr>画像配信Servlet(サンプル)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2009-05-20T16:24:14Z</dcterms:created>
  <dcterms:modified xsi:type="dcterms:W3CDTF">2009-07-06T07:56:08Z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TC101079711041</vt:lpwstr>
  </property>
  <property fmtid="{D5CDD505-2E9C-101B-9397-08002B2CF9AE}" pid="3" name="_MarkAsFinal">
    <vt:bool>true</vt:bool>
  </property>
</Properties>
</file>